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4" r:id="rId6"/>
    <p:sldId id="261" r:id="rId7"/>
    <p:sldId id="262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60AE2-58E4-4DD5-A4CD-F4D9671A62E8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99F26-5412-45F3-BF47-B7376590D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Во-первых, важнейшей задачей мы считаем развитие у детей социальных навыков, навыков общения с другими людьми, навыков правильного поведения в обществе. С другой стороны, инклюзивная среда для общения, а также присутствие типично развивающихся сверстников в качестве примера для подражания помогает детям успешнее овладеть теми социальными навыками, которые у них недостаточно развиты. </a:t>
            </a:r>
          </a:p>
          <a:p>
            <a:endParaRPr lang="ru-RU" dirty="0" smtClean="0"/>
          </a:p>
          <a:p>
            <a:r>
              <a:rPr lang="ru-RU" dirty="0" smtClean="0"/>
              <a:t>Во-вторых, это развитие коммуникации. Мы также знаем, что большинство детей с аутизмом имеют те или иные трудности в развитии речи, а часть детей школьного возраста не может общаться с помощью устной речи и использует те или иные системы альтернативной коммуникации (общение с помощью картинок, с помощью жестов или письма). Коллектив сверстников, не имеющих таких проблем, является той развивающей средой, в которой ребенок может обобщить навыки коммуникации, обучение которым проводилось индивидуально, в естественной ситуации общения</a:t>
            </a:r>
          </a:p>
          <a:p>
            <a:endParaRPr lang="ru-RU" dirty="0" smtClean="0"/>
          </a:p>
          <a:p>
            <a:r>
              <a:rPr lang="ru-RU" dirty="0" smtClean="0"/>
              <a:t>И тут подходим к третьему важному преимуществу инклюзивного образования для детей с расстройством аутистического спектра — именно школа является той естественной средой, в которой происходит подготовка ребенка с аутизмом к дальнейшей жизни. После школы ребенку с аутизмом предстоит жить в том же обществе, что и выпускникам обычных общеобразовательных школ. Мы уверены, что чем раньше они познакомятся друг с другом, тем выше шанс того, что между ними сложится понимание и взаимодействие.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99F26-5412-45F3-BF47-B7376590D5B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9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в США в школе могут одновременно функционировать и ресурсный, и автономный класс, то в России, где мы находимся в самом начале организации такой модели инклюзивного образования, оба этих класса объединены в один.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99F26-5412-45F3-BF47-B7376590D5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Татьяна Морозова, клинический психолог и эксперт фонда "Обнажённые сердца", подчеркнула, что люди с нарушениями развития — прежде всего люди. Каждый из них — это индивидуальность со своим характером, увлечениями и интересами.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99F26-5412-45F3-BF47-B7376590D5B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1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8740" y="2923561"/>
            <a:ext cx="7953127" cy="2694985"/>
          </a:xfrm>
        </p:spPr>
        <p:txBody>
          <a:bodyPr/>
          <a:lstStyle/>
          <a:p>
            <a:pPr algn="ctr"/>
            <a:r>
              <a:rPr lang="ru-RU" sz="2400" b="1" dirty="0" smtClean="0"/>
              <a:t>Инновационный образовательный проект </a:t>
            </a:r>
            <a:br>
              <a:rPr lang="ru-RU" sz="2400" b="1" dirty="0" smtClean="0"/>
            </a:br>
            <a:r>
              <a:rPr lang="ru-RU" sz="2400" b="1" dirty="0" smtClean="0"/>
              <a:t>создания ресурсного класса </a:t>
            </a:r>
            <a:br>
              <a:rPr lang="ru-RU" sz="2400" b="1" dirty="0" smtClean="0"/>
            </a:br>
            <a:r>
              <a:rPr lang="ru-RU" sz="4000" b="1" dirty="0" smtClean="0"/>
              <a:t>РАСту - радость, активность, сотрудничество, творчество, успех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6001" y="5907806"/>
            <a:ext cx="5897505" cy="581114"/>
          </a:xfrm>
        </p:spPr>
        <p:txBody>
          <a:bodyPr/>
          <a:lstStyle/>
          <a:p>
            <a:r>
              <a:rPr lang="ru-RU" dirty="0" smtClean="0"/>
              <a:t>Коршун Елена Геннадьевна, директор МБОУ СОШ №4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62" y="141825"/>
            <a:ext cx="6211626" cy="249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0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4996" y="418765"/>
            <a:ext cx="4076359" cy="1429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СТАТИСТИКА. 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962" y="2261937"/>
            <a:ext cx="9400317" cy="437949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цифры диагностики расстройств аутистического спектра угрожающие: в 2015 году -17,7 тыс. детей с этим нарушением. В 2016 году статистика </a:t>
            </a:r>
            <a:r>
              <a:rPr lang="ru-RU" dirty="0"/>
              <a:t>аутизма в России показывает 22 тыс. зарегистрированных </a:t>
            </a:r>
            <a:r>
              <a:rPr lang="ru-RU" dirty="0"/>
              <a:t>детей</a:t>
            </a:r>
          </a:p>
          <a:p>
            <a:r>
              <a:rPr lang="ru-RU" dirty="0" smtClean="0"/>
              <a:t>по </a:t>
            </a:r>
            <a:r>
              <a:rPr lang="ru-RU" dirty="0"/>
              <a:t>данным ВОЗ, количество детей с этим диагнозом </a:t>
            </a:r>
            <a:r>
              <a:rPr lang="ru-RU" dirty="0" smtClean="0"/>
              <a:t>растет </a:t>
            </a:r>
            <a:r>
              <a:rPr lang="ru-RU" dirty="0"/>
              <a:t>на 13 </a:t>
            </a:r>
            <a:r>
              <a:rPr lang="ru-RU" dirty="0" smtClean="0"/>
              <a:t>% </a:t>
            </a:r>
            <a:r>
              <a:rPr lang="ru-RU" dirty="0"/>
              <a:t>в </a:t>
            </a:r>
            <a:r>
              <a:rPr lang="ru-RU" dirty="0" smtClean="0"/>
              <a:t>год; по </a:t>
            </a:r>
            <a:r>
              <a:rPr lang="ru-RU" dirty="0"/>
              <a:t>американской статистике подобные расстройства встречаются у одного из 68 </a:t>
            </a:r>
            <a:r>
              <a:rPr lang="ru-RU" dirty="0" smtClean="0"/>
              <a:t>детей (для </a:t>
            </a:r>
            <a:r>
              <a:rPr lang="ru-RU" dirty="0"/>
              <a:t>сравнения: в середине 70-х годов эта цифра была </a:t>
            </a:r>
            <a:r>
              <a:rPr lang="ru-RU" dirty="0" smtClean="0"/>
              <a:t>1,5 тысячам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около </a:t>
            </a:r>
            <a:r>
              <a:rPr lang="ru-RU" dirty="0"/>
              <a:t>47% детей с РАС находятся на надомном обучении и их право на получение качественного образования среди сверстников, гарантированное законом, не реализуется</a:t>
            </a:r>
          </a:p>
          <a:p>
            <a:r>
              <a:rPr lang="ru-RU" dirty="0" smtClean="0"/>
              <a:t>в </a:t>
            </a:r>
            <a:r>
              <a:rPr lang="ru-RU" dirty="0"/>
              <a:t>России существует серьёзная проблема по организации </a:t>
            </a:r>
            <a:r>
              <a:rPr lang="ru-RU" dirty="0" smtClean="0"/>
              <a:t>процесса </a:t>
            </a:r>
            <a:r>
              <a:rPr lang="ru-RU" dirty="0"/>
              <a:t>включения детей с инвалидностью в массовую </a:t>
            </a:r>
            <a:r>
              <a:rPr lang="ru-RU" dirty="0" smtClean="0"/>
              <a:t>школу, особенную </a:t>
            </a:r>
            <a:r>
              <a:rPr lang="ru-RU" dirty="0"/>
              <a:t>сложность представляет отсутствие механизма создания специальных образовательных условий для детей с расстройством аутистического спектра (РАС) с учетом их индивидуальных особенностей </a:t>
            </a:r>
            <a:r>
              <a:rPr lang="ru-RU" dirty="0" smtClean="0"/>
              <a:t>развития </a:t>
            </a:r>
          </a:p>
          <a:p>
            <a:r>
              <a:rPr lang="ru-RU" dirty="0"/>
              <a:t>м</a:t>
            </a:r>
            <a:r>
              <a:rPr lang="ru-RU" dirty="0" smtClean="0"/>
              <a:t>ировой </a:t>
            </a:r>
            <a:r>
              <a:rPr lang="ru-RU" dirty="0"/>
              <a:t>опыт показывает, что при инклюзивном обучении детей с РАС 80% из них социализируются, усваивают социальные нормы и правила. В России процент социализированных взрослых с аутизмом ничтожно низок – менее 10%. Остальные – на всю жизнь остаются на попечении родителей и государства</a:t>
            </a:r>
            <a:r>
              <a:rPr lang="ru-RU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15" y="106197"/>
            <a:ext cx="3652252" cy="205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1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2097" y="478588"/>
            <a:ext cx="6963937" cy="1320800"/>
          </a:xfrm>
        </p:spPr>
        <p:txBody>
          <a:bodyPr/>
          <a:lstStyle/>
          <a:p>
            <a:r>
              <a:rPr lang="ru-RU" b="1" dirty="0" smtClean="0"/>
              <a:t>Зачем детям с аутизмом нужна школьная инклюзия?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40557"/>
            <a:ext cx="9294439" cy="4000806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400" dirty="0" smtClean="0"/>
              <a:t>Для развития социальных навыков, навыков общения с людьми, навыков правильного поведения в обществе…Присутствие типично развивающихся детей в качестве примера для подражания;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400" dirty="0" smtClean="0"/>
              <a:t>Для развития коммуникации…Коллектив сверстников – та развивающая среда, в которой ребенок может обобщить навыки коммуникации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400" dirty="0" smtClean="0"/>
              <a:t>Школа для детей с РАС является той естественной средой, в которой происходит подготовка ребенка с аутизмом к дальнейшей жизни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40" y="0"/>
            <a:ext cx="3076828" cy="205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1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8218"/>
            <a:ext cx="8596668" cy="660935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Цели и задачи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5288"/>
            <a:ext cx="8596668" cy="48703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ЦЕЛЬ</a:t>
            </a:r>
            <a:r>
              <a:rPr lang="ru-RU" dirty="0" smtClean="0"/>
              <a:t> – создание специальных условий для обучения и социальной адаптации обучающихся с РАС в общеобразовательной школе</a:t>
            </a:r>
          </a:p>
          <a:p>
            <a:pPr marL="0" indent="0">
              <a:buNone/>
            </a:pPr>
            <a:r>
              <a:rPr lang="ru-RU" sz="2400" b="1" dirty="0" smtClean="0"/>
              <a:t>ЗАДАЧИ: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Изучить литературу по вопросам введения ФГОС НОО для детей ОВЗ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Изучить опыт организации обучения и внеурочной деятельности детей с аутизмом в ОУ г. Красноярска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Создать и апробировать модель инклюзивного образования «Ресурсный класс» для детей младшего школьного возраста с РАС  в МБОУ СОШ №4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Создать специальные условия для успешного включения учеников с аутизмом в среду обычных сверстников школы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Сформировать толерантное отношение к людям с ограниченными возможностями здоровья у нормативно развивающихся детей и их родителей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dirty="0" smtClean="0"/>
              <a:t>Выявить возможные риски при введении модели в практику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38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2341"/>
            <a:ext cx="8596668" cy="6320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ОБРАЗОВАТЕЛЬНЫЕ МОДЕЛИ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09025"/>
              </p:ext>
            </p:extLst>
          </p:nvPr>
        </p:nvGraphicFramePr>
        <p:xfrm>
          <a:off x="413887" y="995413"/>
          <a:ext cx="10212404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065">
                  <a:extLst>
                    <a:ext uri="{9D8B030D-6E8A-4147-A177-3AD203B41FA5}">
                      <a16:colId xmlns:a16="http://schemas.microsoft.com/office/drawing/2014/main" val="2757084447"/>
                    </a:ext>
                  </a:extLst>
                </a:gridCol>
                <a:gridCol w="3821230">
                  <a:extLst>
                    <a:ext uri="{9D8B030D-6E8A-4147-A177-3AD203B41FA5}">
                      <a16:colId xmlns:a16="http://schemas.microsoft.com/office/drawing/2014/main" val="80817769"/>
                    </a:ext>
                  </a:extLst>
                </a:gridCol>
                <a:gridCol w="4004109">
                  <a:extLst>
                    <a:ext uri="{9D8B030D-6E8A-4147-A177-3AD203B41FA5}">
                      <a16:colId xmlns:a16="http://schemas.microsoft.com/office/drawing/2014/main" val="297269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РЕСУРСНЫЙ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АВТОНОМНЫЙ КЛАСС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95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АООП 8.1, 8.2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АООП 8.3, 8.4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8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Основное обучение ребенка в регулярном классе, в ресурсном – отработка отдельных тем и навыков. В ресурсном классе</a:t>
                      </a:r>
                      <a:r>
                        <a:rPr lang="ru-RU" baseline="0" dirty="0" smtClean="0"/>
                        <a:t> –менее 50%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Большая часть занятий – в автономном классе. Посещают ученики, испытывающие значительные трудности в освоении программы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76471"/>
                  </a:ext>
                </a:extLst>
              </a:tr>
              <a:tr h="161249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Могут находиться дети разных годов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одного года обучения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179299"/>
                  </a:ext>
                </a:extLst>
              </a:tr>
              <a:tr h="15162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СОПРОВОЖДЕНИЕ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Индивидуальное </a:t>
                      </a:r>
                      <a:r>
                        <a:rPr lang="ru-RU" dirty="0" err="1" smtClean="0"/>
                        <a:t>тьюторское</a:t>
                      </a:r>
                      <a:r>
                        <a:rPr lang="ru-RU" dirty="0" smtClean="0"/>
                        <a:t> сопровождение с постепенным уменьшением доли участия </a:t>
                      </a:r>
                      <a:r>
                        <a:rPr lang="ru-RU" dirty="0" err="1" smtClean="0"/>
                        <a:t>тьюторов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РЕБЕНКА СПЕЦИАЛИСТОМ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Индивидуальное </a:t>
                      </a:r>
                      <a:r>
                        <a:rPr lang="ru-RU" dirty="0" err="1" smtClean="0"/>
                        <a:t>т</a:t>
                      </a:r>
                      <a:r>
                        <a:rPr lang="ru-RU" dirty="0" err="1" smtClean="0"/>
                        <a:t>ьюторское</a:t>
                      </a:r>
                      <a:r>
                        <a:rPr lang="ru-RU" dirty="0" smtClean="0"/>
                        <a:t> сопровождение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039021"/>
                  </a:ext>
                </a:extLst>
              </a:tr>
            </a:tbl>
          </a:graphicData>
        </a:graphic>
      </p:graphicFrame>
      <p:pic>
        <p:nvPicPr>
          <p:cNvPr id="2050" name="Picture 2" descr="ÐÐ°ÑÑÐ¸Ð½ÐºÐ¸ Ð¿Ð¾ Ð·Ð°Ð¿ÑÐ¾ÑÑ ÑÑÐµÐ¼Ð°ÑÐ¸ÑÐ½ÑÐµ ÑÐµÐ»Ð¾Ð²ÐµÑ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37" y="1990425"/>
            <a:ext cx="1703670" cy="127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ÑÑÐµÐ¼Ð°ÑÐ¸ÑÐ½ÑÐµ ÑÐµÐ»Ð¾Ð²ÐµÑÐº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3" y="5321068"/>
            <a:ext cx="1896177" cy="126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ÑÑÐµÐ¼Ð°ÑÐ¸ÑÐ½ÑÐµ ÑÐµÐ»Ð¾Ð²ÐµÑÐº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434928"/>
            <a:ext cx="1782277" cy="133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8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960922"/>
            <a:ext cx="8596668" cy="709061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1 этап – организационный (01.03.2019 – 30.08.2019)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734" y="1862207"/>
            <a:ext cx="8596668" cy="402845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Формирование целевой группы проекта. Создание родительского комитета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Подбор кадров и обучение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Подготовка необходимой документации (положение о РК, приказ об открытии РК, договоры с родителями, должностные инструкции специалистов РК и т.д.)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/>
              <a:t>Подготовка помещения: ремонт классных комнат, </a:t>
            </a:r>
            <a:r>
              <a:rPr lang="ru-RU" sz="2000" dirty="0" smtClean="0"/>
              <a:t>рекреации, туалета</a:t>
            </a:r>
            <a:endParaRPr lang="ru-RU" sz="2000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Приобретение оборудования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Оборудование сенсорной комнаты</a:t>
            </a:r>
            <a:endParaRPr lang="ru-RU" sz="2000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Подготовка </a:t>
            </a:r>
            <a:r>
              <a:rPr lang="ru-RU" sz="2000" dirty="0"/>
              <a:t>класса к началу учебного </a:t>
            </a:r>
            <a:r>
              <a:rPr lang="ru-RU" sz="2000" dirty="0" smtClean="0"/>
              <a:t>года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9734" y="251861"/>
            <a:ext cx="8596668" cy="7090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ЭТАПЫ РЕАЛИЗАЦИИ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848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960922"/>
            <a:ext cx="8596668" cy="709061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 этап – отработка модели «Ресурсный класс» 1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год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обучения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(1 сентября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2019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г. –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30 июня 2020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734" y="1862207"/>
            <a:ext cx="8596668" cy="399957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/>
              <a:t>Обучение 5 детей по индивидуальным программам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/>
              <a:t>Обучение </a:t>
            </a:r>
            <a:r>
              <a:rPr lang="ru-RU" sz="2000" dirty="0"/>
              <a:t>родителей в рамках «Образовательной программы для родителей</a:t>
            </a:r>
            <a:r>
              <a:rPr lang="ru-RU" sz="2000" dirty="0"/>
              <a:t>»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/>
              <a:t>Отработка образовательной модели </a:t>
            </a:r>
            <a:r>
              <a:rPr lang="ru-RU" sz="2000" dirty="0"/>
              <a:t>«Ресурсный класс</a:t>
            </a:r>
            <a:r>
              <a:rPr lang="ru-RU" sz="2000" dirty="0"/>
              <a:t>», позволяющей ученику сочетать, в зависимости от своих потребностей и возможностей, инклюзивное образование и индивидуальное </a:t>
            </a:r>
            <a:r>
              <a:rPr lang="ru-RU" sz="2000" dirty="0" smtClean="0"/>
              <a:t>обучение</a:t>
            </a:r>
            <a:r>
              <a:rPr lang="ru-RU" sz="2000" dirty="0"/>
              <a:t> </a:t>
            </a:r>
            <a:r>
              <a:rPr lang="ru-RU" sz="2000" dirty="0" smtClean="0"/>
              <a:t>в наименее ограничивающей среде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Включение </a:t>
            </a:r>
            <a:r>
              <a:rPr lang="ru-RU" sz="2000" dirty="0"/>
              <a:t>детей с РАС в летний оздоровительный лагерь на базе МБОУ СОШ №4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9734" y="251861"/>
            <a:ext cx="8596668" cy="7090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ЭТАПЫ РЕАЛИЗАЦИИ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473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960922"/>
            <a:ext cx="8596668" cy="709061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3-4 этапы – отработка модели «Ресурсный класс» 2-3 годы обучения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(1 сентября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2020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г. –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30 июня 2022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734" y="2304969"/>
            <a:ext cx="8596668" cy="399957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Продолжение отработки модели «Ресурсный класс»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Часть детей интегрированы в регулярный класс ОУ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2000" dirty="0" smtClean="0"/>
              <a:t>Оформление методических разработок, рекомендаций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9734" y="251861"/>
            <a:ext cx="8596668" cy="7090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ЭТАПЫ РЕАЛИЗАЦИИ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283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92" y="0"/>
            <a:ext cx="8884118" cy="443570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092" y="4376410"/>
            <a:ext cx="10141462" cy="2180405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"Все они очень разные. Но нужно понимать, что, как и все мы, они обладают равными потребностями и правами. Они также живут в семье, учатся в школе, дружат и радуются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жизни»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b="1" i="1" dirty="0" smtClean="0"/>
          </a:p>
          <a:p>
            <a:pPr marL="0" indent="0" algn="r">
              <a:buNone/>
            </a:pPr>
            <a:r>
              <a:rPr lang="ru-RU" b="1" i="1" dirty="0" smtClean="0"/>
              <a:t>Татьяна </a:t>
            </a:r>
            <a:r>
              <a:rPr lang="ru-RU" b="1" i="1" dirty="0"/>
              <a:t>Морозова</a:t>
            </a:r>
            <a:r>
              <a:rPr lang="ru-RU" dirty="0"/>
              <a:t>, </a:t>
            </a:r>
            <a:r>
              <a:rPr lang="ru-RU" sz="1400" dirty="0"/>
              <a:t>к</a:t>
            </a:r>
            <a:r>
              <a:rPr lang="ru-RU" sz="1400" dirty="0"/>
              <a:t>л</a:t>
            </a:r>
            <a:r>
              <a:rPr lang="ru-RU" sz="1400" dirty="0" smtClean="0"/>
              <a:t>инический </a:t>
            </a:r>
            <a:r>
              <a:rPr lang="ru-RU" sz="1400" dirty="0"/>
              <a:t>психолог, эксперт фонда "Обнажённые сердца"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6601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1007</Words>
  <Application>Microsoft Office PowerPoint</Application>
  <PresentationFormat>Широкоэкранный</PresentationFormat>
  <Paragraphs>73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Инновационный образовательный проект  создания ресурсного класса  РАСту - радость, активность, сотрудничество, творчество, успех</vt:lpstr>
      <vt:lpstr>СТАТИСТИКА. АКТУАЛЬНОСТЬ</vt:lpstr>
      <vt:lpstr>Зачем детям с аутизмом нужна школьная инклюзия?</vt:lpstr>
      <vt:lpstr>Цели и задачи</vt:lpstr>
      <vt:lpstr>ОБРАЗОВАТЕЛЬНЫЕ МОДЕЛИ</vt:lpstr>
      <vt:lpstr>1 этап – организационный (01.03.2019 – 30.08.2019)</vt:lpstr>
      <vt:lpstr>2 этап – отработка модели «Ресурсный класс» 1 год обучения (1 сентября 2019 г. – 30 июня 2020 г.)</vt:lpstr>
      <vt:lpstr>3-4 этапы – отработка модели «Ресурсный класс» 2-3 годы обучения (1 сентября 2020 г. – 30 июня 2022 г.)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образовательный проект создания ресурсного класса РАСту - радость, активность, сотрудничество, творчество, успех</dc:title>
  <dc:creator>user</dc:creator>
  <cp:lastModifiedBy>user</cp:lastModifiedBy>
  <cp:revision>23</cp:revision>
  <dcterms:created xsi:type="dcterms:W3CDTF">2019-02-21T16:37:47Z</dcterms:created>
  <dcterms:modified xsi:type="dcterms:W3CDTF">2019-02-21T20:31:24Z</dcterms:modified>
</cp:coreProperties>
</file>